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860" r:id="rId3"/>
    <p:sldId id="861" r:id="rId4"/>
    <p:sldId id="862" r:id="rId5"/>
    <p:sldId id="863" r:id="rId6"/>
    <p:sldId id="864" r:id="rId7"/>
    <p:sldId id="865" r:id="rId8"/>
    <p:sldId id="866"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06" autoAdjust="0"/>
  </p:normalViewPr>
  <p:slideViewPr>
    <p:cSldViewPr>
      <p:cViewPr varScale="1">
        <p:scale>
          <a:sx n="111" d="100"/>
          <a:sy n="111" d="100"/>
        </p:scale>
        <p:origin x="34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进阶训练　</a:t>
            </a:r>
            <a:r>
              <a:rPr lang="en-US" altLang="zh-CN" sz="4800" b="0" dirty="0" smtClean="0">
                <a:solidFill>
                  <a:srgbClr val="000000"/>
                </a:solidFill>
                <a:ea typeface="微软雅黑" panose="020B0503020204020204" pitchFamily="34" charset="-122"/>
                <a:cs typeface="Times New Roman" panose="02020603050405020304" pitchFamily="18" charset="0"/>
              </a:rPr>
              <a:t>8</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新趋势题型-4字.eps" descr="id:2147500408;FounderCES"/>
          <p:cNvPicPr/>
          <p:nvPr/>
        </p:nvPicPr>
        <p:blipFill>
          <a:blip r:embed="rId2"/>
          <a:stretch>
            <a:fillRect/>
          </a:stretch>
        </p:blipFill>
        <p:spPr>
          <a:xfrm>
            <a:off x="3142878" y="2310585"/>
            <a:ext cx="4896544" cy="589310"/>
          </a:xfrm>
          <a:prstGeom prst="rect">
            <a:avLst/>
          </a:prstGeom>
        </p:spPr>
      </p:pic>
      <p:sp>
        <p:nvSpPr>
          <p:cNvPr id="10" name="内容占位符 1"/>
          <p:cNvSpPr txBox="1">
            <a:spLocks/>
          </p:cNvSpPr>
          <p:nvPr/>
        </p:nvSpPr>
        <p:spPr bwMode="auto">
          <a:xfrm>
            <a:off x="360854" y="2132856"/>
            <a:ext cx="1148584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语法</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填空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384839" y="836712"/>
            <a:ext cx="11493141" cy="1393572"/>
          </a:xfrm>
          <a:prstGeom prst="rect">
            <a:avLst/>
          </a:prstGeom>
        </p:spPr>
      </p:pic>
      <p:sp>
        <p:nvSpPr>
          <p:cNvPr id="14" name="内容占位符 1"/>
          <p:cNvSpPr>
            <a:spLocks noGrp="1"/>
          </p:cNvSpPr>
          <p:nvPr>
            <p:ph idx="1"/>
          </p:nvPr>
        </p:nvSpPr>
        <p:spPr>
          <a:xfrm>
            <a:off x="360854" y="3024291"/>
            <a:ext cx="11485848" cy="1649169"/>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文主要介绍吴木良帮自己的奶奶以及全村一共十多位老人拍照这件事。</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5" name="语篇导航-DA.eps" descr="id:2147487420;FounderCES"/>
          <p:cNvPicPr/>
          <p:nvPr/>
        </p:nvPicPr>
        <p:blipFill>
          <a:blip r:embed="rId4"/>
          <a:stretch>
            <a:fillRect/>
          </a:stretch>
        </p:blipFill>
        <p:spPr>
          <a:xfrm>
            <a:off x="550590" y="3186891"/>
            <a:ext cx="2664296" cy="651057"/>
          </a:xfrm>
          <a:prstGeom prst="rect">
            <a:avLst/>
          </a:prstGeom>
        </p:spPr>
      </p:pic>
      <p:sp>
        <p:nvSpPr>
          <p:cNvPr id="16" name="内容占位符 1"/>
          <p:cNvSpPr txBox="1">
            <a:spLocks/>
          </p:cNvSpPr>
          <p:nvPr/>
        </p:nvSpPr>
        <p:spPr bwMode="auto">
          <a:xfrm>
            <a:off x="5087094" y="4699059"/>
            <a:ext cx="675960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青海中考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80037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1"/>
          <p:cNvSpPr txBox="1">
            <a:spLocks/>
          </p:cNvSpPr>
          <p:nvPr/>
        </p:nvSpPr>
        <p:spPr bwMode="auto">
          <a:xfrm>
            <a:off x="360854" y="764704"/>
            <a:ext cx="11485848" cy="1684244"/>
          </a:xfrm>
          <a:prstGeom prst="rect">
            <a:avLst/>
          </a:prstGeom>
          <a:noFill/>
          <a:ln w="19050">
            <a:noFill/>
            <a:prstDash val="dash"/>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850890" algn="l"/>
              </a:tabLst>
            </a:pPr>
            <a:r>
              <a:rPr lang="en-US" altLang="zh-CN" sz="24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Muliang is a photographer from a village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is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4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takes </a:t>
            </a:r>
            <a:r>
              <a:rPr lang="en-US" altLang="zh-CN" sz="24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photo</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old people in his village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Wu Muliang is very young, but he helps his neighbours by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pictures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468943" y="870810"/>
            <a:ext cx="415498" cy="461665"/>
          </a:xfrm>
          <a:prstGeom prst="rect">
            <a:avLst/>
          </a:prstGeom>
        </p:spPr>
        <p:txBody>
          <a:bodyPr wrap="none">
            <a:spAutoFit/>
          </a:bodyPr>
          <a:lstStyle/>
          <a:p>
            <a:r>
              <a:rPr lang="zh-CN" altLang="zh-CN" sz="2400">
                <a:ea typeface="Times New Roman" panose="02020603050405020304" pitchFamily="18" charset="0"/>
              </a:rPr>
              <a:t> </a:t>
            </a:r>
            <a:r>
              <a:rPr lang="en-US" altLang="zh-CN" sz="2400"/>
              <a:t>a</a:t>
            </a:r>
            <a:endParaRPr lang="zh-CN" altLang="en-US" sz="1800"/>
          </a:p>
        </p:txBody>
      </p:sp>
      <p:cxnSp>
        <p:nvCxnSpPr>
          <p:cNvPr id="6" name="直接连接符 5"/>
          <p:cNvCxnSpPr/>
          <p:nvPr/>
        </p:nvCxnSpPr>
        <p:spPr>
          <a:xfrm>
            <a:off x="10425113" y="1249906"/>
            <a:ext cx="127566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10583493" y="810711"/>
            <a:ext cx="1058303" cy="461665"/>
          </a:xfrm>
          <a:prstGeom prst="rect">
            <a:avLst/>
          </a:prstGeom>
        </p:spPr>
        <p:txBody>
          <a:bodyPr wrap="none">
            <a:spAutoFit/>
          </a:bodyPr>
          <a:lstStyle/>
          <a:p>
            <a:r>
              <a:rPr lang="en-US" altLang="zh-CN" sz="2400"/>
              <a:t>photos</a:t>
            </a:r>
            <a:endParaRPr lang="zh-CN" altLang="en-US" sz="1800"/>
          </a:p>
        </p:txBody>
      </p:sp>
      <p:sp>
        <p:nvSpPr>
          <p:cNvPr id="13" name="矩形 12"/>
          <p:cNvSpPr/>
          <p:nvPr/>
        </p:nvSpPr>
        <p:spPr>
          <a:xfrm>
            <a:off x="2379112" y="1917894"/>
            <a:ext cx="1023037" cy="461665"/>
          </a:xfrm>
          <a:prstGeom prst="rect">
            <a:avLst/>
          </a:prstGeom>
        </p:spPr>
        <p:txBody>
          <a:bodyPr wrap="none">
            <a:spAutoFit/>
          </a:bodyPr>
          <a:lstStyle/>
          <a:p>
            <a:r>
              <a:rPr lang="en-US" altLang="zh-CN" sz="2400"/>
              <a:t>taking</a:t>
            </a:r>
            <a:endParaRPr lang="zh-CN" altLang="en-US" sz="1800"/>
          </a:p>
        </p:txBody>
      </p:sp>
      <p:sp>
        <p:nvSpPr>
          <p:cNvPr id="14" name="内容占位符 1"/>
          <p:cNvSpPr txBox="1">
            <a:spLocks/>
          </p:cNvSpPr>
          <p:nvPr/>
        </p:nvSpPr>
        <p:spPr bwMode="auto">
          <a:xfrm>
            <a:off x="360854" y="244638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1</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查冠词。句意：他是一个善良的男孩。此处泛指一个男孩，</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kind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以辅音音素开头。故填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5" name="内容占位符 1"/>
          <p:cNvSpPr txBox="1">
            <a:spLocks/>
          </p:cNvSpPr>
          <p:nvPr/>
        </p:nvSpPr>
        <p:spPr bwMode="auto">
          <a:xfrm>
            <a:off x="360854" y="353871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2</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考查名词复数。句意：他为村里的老人拍照。</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take photos</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拍照</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photos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6" name="内容占位符 1"/>
          <p:cNvSpPr txBox="1">
            <a:spLocks/>
          </p:cNvSpPr>
          <p:nvPr/>
        </p:nvSpPr>
        <p:spPr bwMode="auto">
          <a:xfrm>
            <a:off x="360854" y="464370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3</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考查非谓语动词。句意：吴木良很年轻，但他帮助他的邻居拍照。</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介</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，其后加动名词作宾语。故填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taking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12025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3" grpId="0"/>
      <p:bldP spid="14" grpId="0"/>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92935"/>
          </a:xfrm>
        </p:spPr>
        <p:txBody>
          <a:bodyPr/>
          <a:lstStyle/>
          <a:p>
            <a:pPr indent="914400" hangingPunct="0">
              <a:lnSpc>
                <a:spcPct val="130000"/>
              </a:lnSpc>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Wu’s grandparents took care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 when he was a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little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couldn’t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 each other often after he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Wu’s grandpa died years ago</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there was no picture of him for the family to remember him with</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made Wu and his family very sad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Wu knew that many old people in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village didn’t have pictures either</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didn’t have phones with cameras like us, so Wu wanted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take pictures</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4943127" y="687958"/>
            <a:ext cx="954107" cy="532453"/>
          </a:xfrm>
          <a:prstGeom prst="rect">
            <a:avLst/>
          </a:prstGeom>
        </p:spPr>
        <p:txBody>
          <a:bodyPr wrap="none">
            <a:spAutoFit/>
          </a:bodyPr>
          <a:lstStyle/>
          <a:p>
            <a:pPr>
              <a:lnSpc>
                <a:spcPct val="130000"/>
              </a:lnSpc>
            </a:pPr>
            <a:r>
              <a:rPr lang="en-US" altLang="zh-CN" sz="2200"/>
              <a:t>taking</a:t>
            </a:r>
            <a:endParaRPr lang="zh-CN" altLang="en-US" sz="2200"/>
          </a:p>
        </p:txBody>
      </p:sp>
      <p:sp>
        <p:nvSpPr>
          <p:cNvPr id="4" name="矩形 3"/>
          <p:cNvSpPr/>
          <p:nvPr/>
        </p:nvSpPr>
        <p:spPr>
          <a:xfrm>
            <a:off x="3857297" y="1171094"/>
            <a:ext cx="420308" cy="532453"/>
          </a:xfrm>
          <a:prstGeom prst="rect">
            <a:avLst/>
          </a:prstGeom>
        </p:spPr>
        <p:txBody>
          <a:bodyPr wrap="none">
            <a:spAutoFit/>
          </a:bodyPr>
          <a:lstStyle/>
          <a:p>
            <a:pPr>
              <a:lnSpc>
                <a:spcPct val="130000"/>
              </a:lnSpc>
            </a:pPr>
            <a:r>
              <a:rPr lang="en-US" altLang="zh-CN" sz="2200"/>
              <a:t>of</a:t>
            </a:r>
            <a:endParaRPr lang="zh-CN" altLang="en-US" sz="2200"/>
          </a:p>
        </p:txBody>
      </p:sp>
      <p:sp>
        <p:nvSpPr>
          <p:cNvPr id="7" name="矩形 6"/>
          <p:cNvSpPr/>
          <p:nvPr/>
        </p:nvSpPr>
        <p:spPr>
          <a:xfrm>
            <a:off x="4049389" y="2039086"/>
            <a:ext cx="1031051" cy="532453"/>
          </a:xfrm>
          <a:prstGeom prst="rect">
            <a:avLst/>
          </a:prstGeom>
        </p:spPr>
        <p:txBody>
          <a:bodyPr wrap="none">
            <a:spAutoFit/>
          </a:bodyPr>
          <a:lstStyle/>
          <a:p>
            <a:pPr>
              <a:lnSpc>
                <a:spcPct val="130000"/>
              </a:lnSpc>
            </a:pPr>
            <a:r>
              <a:rPr lang="en-US" altLang="zh-CN" sz="2200"/>
              <a:t>started</a:t>
            </a:r>
            <a:endParaRPr lang="zh-CN" altLang="en-US" sz="2200"/>
          </a:p>
        </p:txBody>
      </p:sp>
      <p:sp>
        <p:nvSpPr>
          <p:cNvPr id="8" name="矩形 7"/>
          <p:cNvSpPr/>
          <p:nvPr/>
        </p:nvSpPr>
        <p:spPr>
          <a:xfrm>
            <a:off x="5391327" y="2480207"/>
            <a:ext cx="599844" cy="532453"/>
          </a:xfrm>
          <a:prstGeom prst="rect">
            <a:avLst/>
          </a:prstGeom>
        </p:spPr>
        <p:txBody>
          <a:bodyPr wrap="none">
            <a:spAutoFit/>
          </a:bodyPr>
          <a:lstStyle/>
          <a:p>
            <a:pPr>
              <a:lnSpc>
                <a:spcPct val="130000"/>
              </a:lnSpc>
            </a:pPr>
            <a:r>
              <a:rPr lang="en-US" altLang="zh-CN" sz="2200"/>
              <a:t> his</a:t>
            </a:r>
            <a:endParaRPr lang="zh-CN" altLang="en-US" sz="2200"/>
          </a:p>
        </p:txBody>
      </p:sp>
      <p:sp>
        <p:nvSpPr>
          <p:cNvPr id="9" name="内容占位符 1"/>
          <p:cNvSpPr txBox="1">
            <a:spLocks/>
          </p:cNvSpPr>
          <p:nvPr/>
        </p:nvSpPr>
        <p:spPr bwMode="auto">
          <a:xfrm>
            <a:off x="360854" y="2953225"/>
            <a:ext cx="11485848" cy="925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4</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考查介词。句意：吴的祖父母在他还是个小男孩的时候就照顾他，但在他上学后，他们就不能经常见面了。</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take care of</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照顾</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，固定短语。故填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360854" y="3861048"/>
            <a:ext cx="11485848" cy="485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5</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考查动词时态。句意同上。本句时态是一般过去时，动词用过去式。故填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started</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内容占位符 1"/>
          <p:cNvSpPr txBox="1">
            <a:spLocks/>
          </p:cNvSpPr>
          <p:nvPr/>
        </p:nvSpPr>
        <p:spPr bwMode="auto">
          <a:xfrm>
            <a:off x="360854" y="4375769"/>
            <a:ext cx="11485848"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6</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考查代词。句意：吴知道他村里的许多老人也没有照片。此处作定语修饰</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village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，用形容词性物主代词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his</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his</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1"/>
          <p:cNvSpPr txBox="1">
            <a:spLocks/>
          </p:cNvSpPr>
          <p:nvPr/>
        </p:nvSpPr>
        <p:spPr bwMode="auto">
          <a:xfrm>
            <a:off x="360854" y="5302446"/>
            <a:ext cx="11485848"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7</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考查非谓语动词。句意：他们没有像我们这样带摄像头的手机，所以吴想帮他们拍照。</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want to do sth</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想要做某事</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help</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6009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8" grpId="0"/>
      <p:bldP spid="9" grpId="0"/>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 took pictures of his grandma </a:t>
            </a:r>
            <a:r>
              <a:rPr lang="en-US" altLang="zh-CN"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 old people in the village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of them were not very old, but they wanted pictures to remember themselves when they were younger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742764" y="925972"/>
            <a:ext cx="928459" cy="646331"/>
          </a:xfrm>
          <a:prstGeom prst="rect">
            <a:avLst/>
          </a:prstGeom>
        </p:spPr>
        <p:txBody>
          <a:bodyPr wrap="none">
            <a:spAutoFit/>
          </a:bodyPr>
          <a:lstStyle/>
          <a:p>
            <a:r>
              <a:rPr lang="en-US" altLang="zh-CN" sz="3600"/>
              <a:t>and</a:t>
            </a:r>
            <a:endParaRPr lang="zh-CN" altLang="en-US" sz="3600"/>
          </a:p>
        </p:txBody>
      </p:sp>
      <p:sp>
        <p:nvSpPr>
          <p:cNvPr id="4" name="内容占位符 1"/>
          <p:cNvSpPr txBox="1">
            <a:spLocks/>
          </p:cNvSpPr>
          <p:nvPr/>
        </p:nvSpPr>
        <p:spPr bwMode="auto">
          <a:xfrm>
            <a:off x="360854" y="4117186"/>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考查连词。句意：吴给他的奶奶和村里的其他老人拍了照片。前后两个名词短语构成并列关系，用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连接。故填</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05695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95839"/>
          </a:xfrm>
        </p:spPr>
        <p:txBody>
          <a:bodyPr/>
          <a:lstStyle/>
          <a:p>
            <a:pPr indent="914400" hangingPunct="0">
              <a:spcAft>
                <a:spcPts val="0"/>
              </a:spcAft>
              <a:tabLst>
                <a:tab pos="5850890" algn="l"/>
              </a:tabLs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Wu learned that it’s </a:t>
            </a:r>
            <a:r>
              <a:rPr lang="en-US" altLang="zh-CN" sz="28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importance</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spend time with family from his experience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will help more old people in his village and other places too</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would like to see them smiling </a:t>
            </a:r>
            <a:r>
              <a:rPr lang="en-US" altLang="zh-CN" sz="28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they look at their pictures</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758193" y="808432"/>
            <a:ext cx="1742785" cy="523220"/>
          </a:xfrm>
          <a:prstGeom prst="rect">
            <a:avLst/>
          </a:prstGeom>
        </p:spPr>
        <p:txBody>
          <a:bodyPr wrap="none">
            <a:spAutoFit/>
          </a:bodyPr>
          <a:lstStyle/>
          <a:p>
            <a:r>
              <a:rPr lang="en-US" altLang="zh-CN"/>
              <a:t>important</a:t>
            </a:r>
            <a:endParaRPr lang="zh-CN" altLang="en-US"/>
          </a:p>
        </p:txBody>
      </p:sp>
      <p:sp>
        <p:nvSpPr>
          <p:cNvPr id="4" name="矩形 3"/>
          <p:cNvSpPr/>
          <p:nvPr/>
        </p:nvSpPr>
        <p:spPr>
          <a:xfrm>
            <a:off x="8668640" y="2085411"/>
            <a:ext cx="1433406" cy="523220"/>
          </a:xfrm>
          <a:prstGeom prst="rect">
            <a:avLst/>
          </a:prstGeom>
        </p:spPr>
        <p:txBody>
          <a:bodyPr wrap="none">
            <a:spAutoFit/>
          </a:bodyPr>
          <a:lstStyle/>
          <a:p>
            <a:r>
              <a:rPr lang="en-US" altLang="zh-CN"/>
              <a:t> happily</a:t>
            </a:r>
            <a:endParaRPr lang="zh-CN" altLang="en-US"/>
          </a:p>
        </p:txBody>
      </p:sp>
      <p:sp>
        <p:nvSpPr>
          <p:cNvPr id="5" name="内容占位符 1"/>
          <p:cNvSpPr txBox="1">
            <a:spLocks/>
          </p:cNvSpPr>
          <p:nvPr/>
        </p:nvSpPr>
        <p:spPr bwMode="auto">
          <a:xfrm>
            <a:off x="360854" y="3325086"/>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800" smtClean="0">
                <a:solidFill>
                  <a:srgbClr val="00B0F0"/>
                </a:solidFill>
                <a:latin typeface="Times New Roman" panose="02020603050405020304" pitchFamily="18" charset="0"/>
                <a:ea typeface="宋体" panose="02010600030101010101" pitchFamily="2" charset="-122"/>
              </a:rPr>
              <a:t>9</a:t>
            </a:r>
            <a:r>
              <a:rPr lang="en-US" altLang="zh-CN" sz="2800" smtClean="0">
                <a:solidFill>
                  <a:srgbClr val="00B0F0"/>
                </a:solidFill>
                <a:latin typeface="宋体" panose="02010600030101010101" pitchFamily="2" charset="-122"/>
                <a:cs typeface="Times New Roman" panose="02020603050405020304" pitchFamily="18" charset="0"/>
              </a:rPr>
              <a:t>.</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考查形容词。句意：吴从他的经历中学到，花时间和家人在一起很重要。此处在句中作表语，用</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importance</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的形容词形式。故填</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34566" y="5269302"/>
            <a:ext cx="11485848" cy="1303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800" smtClean="0">
                <a:solidFill>
                  <a:srgbClr val="00B0F0"/>
                </a:solidFill>
                <a:latin typeface="Times New Roman" panose="02020603050405020304" pitchFamily="18" charset="0"/>
                <a:ea typeface="宋体" panose="02010600030101010101" pitchFamily="2" charset="-122"/>
              </a:rPr>
              <a:t>10</a:t>
            </a:r>
            <a:r>
              <a:rPr lang="en-US" altLang="zh-CN" sz="2800" smtClean="0">
                <a:solidFill>
                  <a:srgbClr val="00B0F0"/>
                </a:solidFill>
                <a:latin typeface="宋体" panose="02010600030101010101" pitchFamily="2" charset="-122"/>
                <a:cs typeface="Times New Roman" panose="02020603050405020304" pitchFamily="18" charset="0"/>
              </a:rPr>
              <a:t>.</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考查副词。句意：他希望看到他们在看他们的照片时开心地微笑。此处在句中修饰动词，用副词</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happily</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happily</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13074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47157"/>
            <a:ext cx="11567000" cy="3816423"/>
          </a:xfrm>
          <a:prstGeom prst="rect">
            <a:avLst/>
          </a:prstGeom>
        </p:spPr>
      </p:pic>
      <p:sp>
        <p:nvSpPr>
          <p:cNvPr id="2" name="内容占位符 1"/>
          <p:cNvSpPr>
            <a:spLocks noGrp="1"/>
          </p:cNvSpPr>
          <p:nvPr>
            <p:ph idx="1"/>
          </p:nvPr>
        </p:nvSpPr>
        <p:spPr>
          <a:xfrm>
            <a:off x="360854" y="836712"/>
            <a:ext cx="11485848" cy="3970318"/>
          </a:xfrm>
        </p:spPr>
        <p:txBody>
          <a:bodyPr/>
          <a:lstStyle/>
          <a:p>
            <a:pPr hangingPunct="0">
              <a:lnSpc>
                <a:spcPct val="100000"/>
              </a:lnSpc>
              <a:spcAft>
                <a:spcPts val="0"/>
              </a:spcAft>
            </a:pP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Some </a:t>
            </a:r>
            <a:r>
              <a:rPr lang="en-US" altLang="zh-CN">
                <a:latin typeface="Times New Roman" panose="02020603050405020304" pitchFamily="18" charset="0"/>
                <a:ea typeface="宋体" panose="02010600030101010101" pitchFamily="2" charset="-122"/>
                <a:cs typeface="Times New Roman" panose="02020603050405020304" pitchFamily="18" charset="0"/>
              </a:rPr>
              <a:t>of them were not very old</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 but they wanted pictures to remember themselves when they were younger.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他</a:t>
            </a:r>
            <a:r>
              <a:rPr lang="zh-CN" altLang="zh-CN">
                <a:latin typeface="Times New Roman" panose="02020603050405020304" pitchFamily="18" charset="0"/>
                <a:ea typeface="楷体" panose="02010609060101010101" pitchFamily="49" charset="-122"/>
                <a:cs typeface="Times New Roman" panose="02020603050405020304" pitchFamily="18" charset="0"/>
              </a:rPr>
              <a:t>们中的一些人年纪不大</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但他们希望照片能记住自己年轻时的样子。</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译文.eps" descr="id:2147487336;FounderCES"/>
          <p:cNvPicPr/>
          <p:nvPr/>
        </p:nvPicPr>
        <p:blipFill>
          <a:blip r:embed="rId3"/>
          <a:stretch>
            <a:fillRect/>
          </a:stretch>
        </p:blipFill>
        <p:spPr>
          <a:xfrm>
            <a:off x="574250" y="3357925"/>
            <a:ext cx="1224136" cy="378439"/>
          </a:xfrm>
          <a:prstGeom prst="rect">
            <a:avLst/>
          </a:prstGeom>
        </p:spPr>
      </p:pic>
      <p:pic>
        <p:nvPicPr>
          <p:cNvPr id="8" name="图片 7"/>
          <p:cNvPicPr>
            <a:picLocks noChangeAspect="1"/>
          </p:cNvPicPr>
          <p:nvPr/>
        </p:nvPicPr>
        <p:blipFill>
          <a:blip r:embed="rId4"/>
          <a:stretch>
            <a:fillRect/>
          </a:stretch>
        </p:blipFill>
        <p:spPr>
          <a:xfrm>
            <a:off x="364633" y="898420"/>
            <a:ext cx="2850254" cy="553993"/>
          </a:xfrm>
          <a:prstGeom prst="rect">
            <a:avLst/>
          </a:prstGeom>
        </p:spPr>
      </p:pic>
    </p:spTree>
    <p:extLst>
      <p:ext uri="{BB962C8B-B14F-4D97-AF65-F5344CB8AC3E}">
        <p14:creationId xmlns:p14="http://schemas.microsoft.com/office/powerpoint/2010/main" val="2166937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72102"/>
            <a:ext cx="11485848" cy="2315698"/>
          </a:xfrm>
          <a:prstGeom prst="rect">
            <a:avLst/>
          </a:prstGeom>
        </p:spPr>
      </p:pic>
      <p:pic>
        <p:nvPicPr>
          <p:cNvPr id="4" name="分析.eps" descr="id:2147487343;FounderCES"/>
          <p:cNvPicPr/>
          <p:nvPr/>
        </p:nvPicPr>
        <p:blipFill>
          <a:blip r:embed="rId3"/>
          <a:stretch>
            <a:fillRect/>
          </a:stretch>
        </p:blipFill>
        <p:spPr>
          <a:xfrm>
            <a:off x="498522" y="1124744"/>
            <a:ext cx="1250325" cy="386536"/>
          </a:xfrm>
          <a:prstGeom prst="rect">
            <a:avLst/>
          </a:prstGeom>
        </p:spPr>
      </p:pic>
      <p:sp>
        <p:nvSpPr>
          <p:cNvPr id="7" name="内容占位符 1"/>
          <p:cNvSpPr txBox="1">
            <a:spLocks/>
          </p:cNvSpPr>
          <p:nvPr/>
        </p:nvSpPr>
        <p:spPr bwMode="auto">
          <a:xfrm>
            <a:off x="360854" y="807634"/>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but </a:t>
            </a:r>
            <a:r>
              <a:rPr lang="zh-CN" altLang="zh-CN">
                <a:latin typeface="Times New Roman" panose="02020603050405020304" pitchFamily="18" charset="0"/>
                <a:ea typeface="宋体" panose="02010600030101010101" pitchFamily="2" charset="-122"/>
                <a:cs typeface="Times New Roman" panose="02020603050405020304" pitchFamily="18" charset="0"/>
              </a:rPr>
              <a:t>连接两个并列句，表示转折。</a:t>
            </a:r>
            <a:r>
              <a:rPr lang="en-US" altLang="zh-CN">
                <a:latin typeface="Times New Roman" panose="02020603050405020304" pitchFamily="18" charset="0"/>
                <a:ea typeface="宋体" panose="02010600030101010101" pitchFamily="2" charset="-122"/>
                <a:cs typeface="Times New Roman" panose="02020603050405020304" pitchFamily="18" charset="0"/>
              </a:rPr>
              <a:t>when they were younger</a:t>
            </a:r>
            <a:r>
              <a:rPr lang="zh-CN" altLang="zh-CN">
                <a:latin typeface="Times New Roman" panose="02020603050405020304" pitchFamily="18" charset="0"/>
                <a:ea typeface="宋体" panose="02010600030101010101" pitchFamily="2" charset="-122"/>
                <a:cs typeface="Times New Roman" panose="02020603050405020304" pitchFamily="18" charset="0"/>
              </a:rPr>
              <a:t>是由</a:t>
            </a:r>
            <a:r>
              <a:rPr lang="en-US" altLang="zh-CN">
                <a:latin typeface="Times New Roman" panose="02020603050405020304" pitchFamily="18" charset="0"/>
                <a:ea typeface="宋体" panose="02010600030101010101" pitchFamily="2" charset="-122"/>
                <a:cs typeface="Times New Roman" panose="02020603050405020304" pitchFamily="18" charset="0"/>
              </a:rPr>
              <a:t>when</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引导的时间状语从句，修饰</a:t>
            </a:r>
            <a:r>
              <a:rPr lang="en-US" altLang="zh-CN">
                <a:latin typeface="Times New Roman" panose="02020603050405020304" pitchFamily="18" charset="0"/>
                <a:ea typeface="宋体" panose="02010600030101010101" pitchFamily="2" charset="-122"/>
                <a:cs typeface="Times New Roman" panose="02020603050405020304" pitchFamily="18" charset="0"/>
              </a:rPr>
              <a:t>but</a:t>
            </a:r>
            <a:r>
              <a:rPr lang="zh-CN" altLang="zh-CN">
                <a:latin typeface="Times New Roman" panose="02020603050405020304" pitchFamily="18" charset="0"/>
                <a:ea typeface="宋体" panose="02010600030101010101" pitchFamily="2" charset="-122"/>
                <a:cs typeface="Times New Roman" panose="02020603050405020304" pitchFamily="18" charset="0"/>
              </a:rPr>
              <a:t>后的分句。</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72044064"/>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1335</TotalTime>
  <Words>550</Words>
  <Application>Microsoft Office PowerPoint</Application>
  <PresentationFormat>自定义</PresentationFormat>
  <Paragraphs>35</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488</cp:revision>
  <dcterms:created xsi:type="dcterms:W3CDTF">2020-11-06T05:24:00Z</dcterms:created>
  <dcterms:modified xsi:type="dcterms:W3CDTF">2025-09-13T06:07:54Z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